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58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9A6F80-AA52-4538-9089-366643226FA3}" type="datetimeFigureOut">
              <a:rPr lang="hu-HU" smtClean="0"/>
              <a:t>2020. 11. 05.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8E07D2-BB28-40F2-A2E5-078C8AABAFD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4899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B28D-1905-4143-A015-DDA526F36768}" type="datetime1">
              <a:rPr lang="en-US" smtClean="0"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8027-5052-4992-B505-97E3EA47EEE6}" type="datetime1">
              <a:rPr lang="en-US" smtClean="0"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E60CC-7EA5-42C6-A02C-39ADB005A750}" type="datetime1">
              <a:rPr lang="en-US" smtClean="0"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70029-7514-49FA-9597-E496BA844448}" type="datetime1">
              <a:rPr lang="en-US" smtClean="0"/>
              <a:t>11/5/2020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5970-0641-4555-A1FC-9B5CD1EC9419}" type="datetime1">
              <a:rPr lang="en-US" smtClean="0"/>
              <a:t>11/5/2020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40E44-1B55-45D9-A77C-169508EDA16F}" type="datetime1">
              <a:rPr lang="en-US" smtClean="0"/>
              <a:t>11/5/2020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EA5C-4629-432D-B293-DC44786F86F1}" type="datetime1">
              <a:rPr lang="en-US" smtClean="0"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FF433-9C66-4314-A705-6EAF6972F2C9}" type="datetime1">
              <a:rPr lang="en-US" smtClean="0"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35D8-55D4-47E6-9C49-7B181A4A7407}" type="datetime1">
              <a:rPr lang="en-US" smtClean="0"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F6B2-97FC-4C25-AB31-9B54B82BE9BD}" type="datetime1">
              <a:rPr lang="en-US" smtClean="0"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60820-1389-4090-967A-89695C7C40D2}" type="datetime1">
              <a:rPr lang="en-US" smtClean="0"/>
              <a:t>11/5/2020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AB20-479A-4E56-A019-A5C4ADDD4180}" type="datetime1">
              <a:rPr lang="en-US" smtClean="0"/>
              <a:t>11/5/2020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84967-A1B8-4D7D-AB0A-22A1561C5F18}" type="datetime1">
              <a:rPr lang="en-US" smtClean="0"/>
              <a:t>11/5/2020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FC3B3-BB54-4933-A0D9-65A77C5B6217}" type="datetime1">
              <a:rPr lang="en-US" smtClean="0"/>
              <a:t>11/5/2020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14F18-2653-4C36-BE70-F1898CC6D23E}" type="datetime1">
              <a:rPr lang="en-US" smtClean="0"/>
              <a:t>11/5/2020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0649-17B0-42A0-99E5-FBFFBD359952}" type="datetime1">
              <a:rPr lang="en-US" smtClean="0"/>
              <a:t>11/5/2020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9D1F8-8E95-4C50-9E25-2C94523CAC1E}" type="datetime1">
              <a:rPr lang="en-US" smtClean="0"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466383" y="740391"/>
            <a:ext cx="8915399" cy="2262781"/>
          </a:xfrm>
        </p:spPr>
        <p:txBody>
          <a:bodyPr/>
          <a:lstStyle/>
          <a:p>
            <a:pPr algn="ctr"/>
            <a:r>
              <a:rPr lang="hu-HU" b="1" dirty="0" smtClean="0"/>
              <a:t>Motivációs levél</a:t>
            </a:r>
            <a:endParaRPr lang="hu-HU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49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b="1" dirty="0"/>
              <a:t>[3. bekezdés: </a:t>
            </a:r>
            <a:r>
              <a:rPr lang="hu-HU" dirty="0"/>
              <a:t>Ez a fejezet az </a:t>
            </a:r>
            <a:r>
              <a:rPr lang="hu-HU" b="1" dirty="0"/>
              <a:t>eddigi tapasztalataiddal megalapozva a jövőbeni szakmai </a:t>
            </a:r>
            <a:r>
              <a:rPr lang="hu-HU" b="1" dirty="0" smtClean="0"/>
              <a:t>céljairól </a:t>
            </a:r>
            <a:r>
              <a:rPr lang="hu-HU" b="1" dirty="0"/>
              <a:t>is szóljon, </a:t>
            </a:r>
            <a:r>
              <a:rPr lang="hu-HU" dirty="0"/>
              <a:t>és egy kicsit a személyes </a:t>
            </a:r>
            <a:r>
              <a:rPr lang="hu-HU" dirty="0" smtClean="0"/>
              <a:t>kötődéseiről</a:t>
            </a:r>
            <a:r>
              <a:rPr lang="hu-HU" dirty="0"/>
              <a:t>.</a:t>
            </a:r>
            <a:r>
              <a:rPr lang="hu-HU" b="1" dirty="0"/>
              <a:t> ]</a:t>
            </a:r>
            <a:br>
              <a:rPr lang="hu-HU" b="1" dirty="0"/>
            </a:br>
            <a:endParaRPr lang="hu-HU" b="1" dirty="0" smtClean="0"/>
          </a:p>
          <a:p>
            <a:pPr algn="just"/>
            <a:r>
              <a:rPr lang="hu-HU" i="1" dirty="0" smtClean="0"/>
              <a:t>„Úgy </a:t>
            </a:r>
            <a:r>
              <a:rPr lang="hu-HU" i="1" dirty="0"/>
              <a:t>érzem, hogy az eddigi szakmai eredményeim mentén további sikeres munkát végezhetek az Önök által meghirdetett pozícióban. A felsorolt feladatokat látva azt gondolom, magabiztosan tudom az elvárt teljesítményt nyújtani, és eközben újabb tapasztalatokkal gyarapodva további szakmai tanulmányokat is szívesen végeznék. Céljaim között szerepel egy […] minősítés megszerzése</a:t>
            </a:r>
            <a:r>
              <a:rPr lang="hu-HU" i="1" dirty="0" smtClean="0"/>
              <a:t>.”</a:t>
            </a:r>
            <a:endParaRPr lang="hu-HU" i="1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90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b="1" dirty="0"/>
              <a:t>[4. bekezdés: ] </a:t>
            </a:r>
            <a:r>
              <a:rPr lang="hu-HU" dirty="0"/>
              <a:t>Bízom benne, hogy a biztonsági szakterületen eltöltött 10 éves tapasztalatom és eddigi eredményeim </a:t>
            </a:r>
            <a:r>
              <a:rPr lang="hu-HU" dirty="0" err="1"/>
              <a:t>meggyőzőek</a:t>
            </a:r>
            <a:r>
              <a:rPr lang="hu-HU" dirty="0"/>
              <a:t> az Önök számára. Ezúton kérek lehetőséget egy személyes találkozásra, ahol bővebb információkat adhatunk egymásnak, és a szakmai elvárásokról is részletesen egyeztethetünk. </a:t>
            </a:r>
          </a:p>
          <a:p>
            <a:pPr algn="just"/>
            <a:r>
              <a:rPr lang="hu-HU" b="1" dirty="0"/>
              <a:t>Várom szíves visszajelzésüket az alábbi elérhetőségeimen,</a:t>
            </a:r>
          </a:p>
          <a:p>
            <a:pPr algn="just"/>
            <a:r>
              <a:rPr lang="hu-HU" b="1" dirty="0"/>
              <a:t>Üdvözlettel,</a:t>
            </a:r>
          </a:p>
          <a:p>
            <a:pPr algn="just"/>
            <a:r>
              <a:rPr lang="hu-HU" b="1" dirty="0"/>
              <a:t>[Teljes </a:t>
            </a:r>
            <a:r>
              <a:rPr lang="hu-HU" b="1" dirty="0" smtClean="0"/>
              <a:t>név] </a:t>
            </a:r>
            <a:endParaRPr lang="hu-HU" b="1" dirty="0"/>
          </a:p>
          <a:p>
            <a:pPr algn="just"/>
            <a:r>
              <a:rPr lang="hu-HU" b="1" dirty="0"/>
              <a:t>[</a:t>
            </a:r>
            <a:r>
              <a:rPr lang="hu-HU" b="1" dirty="0" smtClean="0"/>
              <a:t>e-mail cím], </a:t>
            </a:r>
            <a:r>
              <a:rPr lang="hu-HU" b="1" dirty="0"/>
              <a:t>[</a:t>
            </a:r>
            <a:r>
              <a:rPr lang="hu-HU" b="1" dirty="0" smtClean="0"/>
              <a:t>telefonszám].</a:t>
            </a: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573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/>
              <a:t>Mire jó a motivációs levél?</a:t>
            </a:r>
            <a:br>
              <a:rPr lang="hu-HU" b="1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Sokan </a:t>
            </a:r>
            <a:r>
              <a:rPr lang="hu-HU" dirty="0"/>
              <a:t>azért írják, mert az álláshirdetés kéri, </a:t>
            </a:r>
            <a:r>
              <a:rPr lang="hu-HU" b="1" dirty="0"/>
              <a:t>tehát írni kell valamit. </a:t>
            </a:r>
          </a:p>
          <a:p>
            <a:pPr algn="just"/>
            <a:r>
              <a:rPr lang="hu-HU" dirty="0"/>
              <a:t>Ennél céltudatosabb hozzáállás, ha arra használjuk a motivációs levelet, amire való, azaz a </a:t>
            </a:r>
            <a:r>
              <a:rPr lang="hu-HU" b="1" dirty="0"/>
              <a:t>saját céljaink ismertetésére is a szakmai bemutatkozáson túl</a:t>
            </a:r>
            <a:r>
              <a:rPr lang="hu-HU" dirty="0"/>
              <a:t>. </a:t>
            </a:r>
            <a:endParaRPr lang="hu-HU" dirty="0" smtClean="0"/>
          </a:p>
          <a:p>
            <a:pPr algn="just"/>
            <a:r>
              <a:rPr lang="hu-HU" dirty="0" smtClean="0"/>
              <a:t>Egy </a:t>
            </a:r>
            <a:r>
              <a:rPr lang="hu-HU" b="1" dirty="0"/>
              <a:t>pályakezdő vagy karrierváltó számára</a:t>
            </a:r>
            <a:r>
              <a:rPr lang="hu-HU" dirty="0"/>
              <a:t> még fontosabb az, hogy </a:t>
            </a:r>
            <a:r>
              <a:rPr lang="hu-HU" b="1" dirty="0"/>
              <a:t>megmutassa, miért akarja az adott állást,</a:t>
            </a:r>
            <a:r>
              <a:rPr lang="hu-HU" dirty="0"/>
              <a:t> miért gondolja, hogy jó lehet rá.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561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/>
              <a:t>És ha nincs álláshirdetés?</a:t>
            </a:r>
            <a:br>
              <a:rPr lang="hu-HU" b="1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2" y="1473958"/>
            <a:ext cx="8915400" cy="5036024"/>
          </a:xfrm>
        </p:spPr>
        <p:txBody>
          <a:bodyPr>
            <a:normAutofit/>
          </a:bodyPr>
          <a:lstStyle/>
          <a:p>
            <a:pPr algn="just"/>
            <a:r>
              <a:rPr lang="hu-HU" dirty="0" smtClean="0"/>
              <a:t>Speciális </a:t>
            </a:r>
            <a:r>
              <a:rPr lang="hu-HU" dirty="0"/>
              <a:t>esete az állásjelentkezésnek, ha ismerős szólt, hogy van náluk egy pozíció, </a:t>
            </a:r>
            <a:r>
              <a:rPr lang="hu-HU" dirty="0" smtClean="0"/>
              <a:t>küldjön </a:t>
            </a:r>
            <a:r>
              <a:rPr lang="hu-HU" dirty="0"/>
              <a:t>egy önéletrajzot az általa megadott embernek. Ilyenkor az első bekezdésbe, a hivatkozáshoz nem állásportált, álláshirdetést írunk, hanem </a:t>
            </a:r>
            <a:r>
              <a:rPr lang="hu-HU" b="1" dirty="0"/>
              <a:t>az ajánló nevét – ha ehhez hozzájárul</a:t>
            </a:r>
            <a:r>
              <a:rPr lang="hu-HU" dirty="0" smtClean="0"/>
              <a:t>.</a:t>
            </a:r>
          </a:p>
          <a:p>
            <a:pPr algn="just"/>
            <a:endParaRPr lang="hu-HU" dirty="0"/>
          </a:p>
          <a:p>
            <a:pPr algn="just"/>
            <a:r>
              <a:rPr lang="hu-HU" dirty="0"/>
              <a:t>Ha egy adott cégnél nagyon </a:t>
            </a:r>
            <a:r>
              <a:rPr lang="hu-HU" dirty="0" smtClean="0"/>
              <a:t>szeretne </a:t>
            </a:r>
            <a:r>
              <a:rPr lang="hu-HU" dirty="0"/>
              <a:t>dolgozni, de éppen nem hirdetnek állást, érdemes lehet egy furcsa csavarral kezdeni: </a:t>
            </a:r>
            <a:r>
              <a:rPr lang="hu-HU" b="1" dirty="0" smtClean="0"/>
              <a:t>hívja </a:t>
            </a:r>
            <a:r>
              <a:rPr lang="hu-HU" b="1" dirty="0"/>
              <a:t>fel a céget, </a:t>
            </a:r>
            <a:r>
              <a:rPr lang="hu-HU" b="1" dirty="0" smtClean="0"/>
              <a:t>érdeklődjön</a:t>
            </a:r>
            <a:r>
              <a:rPr lang="hu-HU" dirty="0" smtClean="0"/>
              <a:t>, </a:t>
            </a:r>
            <a:r>
              <a:rPr lang="hu-HU" dirty="0"/>
              <a:t>hogy milyen </a:t>
            </a:r>
            <a:r>
              <a:rPr lang="hu-HU" dirty="0" smtClean="0"/>
              <a:t>önnek </a:t>
            </a:r>
            <a:r>
              <a:rPr lang="hu-HU" dirty="0"/>
              <a:t>való pozíciók lehetnek esetleg a közeljövőben, </a:t>
            </a:r>
            <a:r>
              <a:rPr lang="hu-HU" dirty="0" smtClean="0"/>
              <a:t>tudjon </a:t>
            </a:r>
            <a:r>
              <a:rPr lang="hu-HU" dirty="0"/>
              <a:t>meg egy nevet, akivel beszél, és akinek majd </a:t>
            </a:r>
            <a:r>
              <a:rPr lang="hu-HU" dirty="0" smtClean="0"/>
              <a:t>küldheti </a:t>
            </a:r>
            <a:r>
              <a:rPr lang="hu-HU" dirty="0"/>
              <a:t>névre szólóan a motivációs </a:t>
            </a:r>
            <a:r>
              <a:rPr lang="hu-HU" dirty="0" smtClean="0"/>
              <a:t>levelet </a:t>
            </a:r>
            <a:r>
              <a:rPr lang="hu-HU" dirty="0"/>
              <a:t>és </a:t>
            </a:r>
            <a:r>
              <a:rPr lang="hu-HU" dirty="0" smtClean="0"/>
              <a:t>önéletrajzot.</a:t>
            </a:r>
          </a:p>
          <a:p>
            <a:pPr algn="just"/>
            <a:r>
              <a:rPr lang="hu-HU" dirty="0"/>
              <a:t>Ha </a:t>
            </a:r>
            <a:r>
              <a:rPr lang="hu-HU" b="1" dirty="0"/>
              <a:t>„csak adatbázisba”</a:t>
            </a:r>
            <a:r>
              <a:rPr lang="hu-HU" dirty="0"/>
              <a:t> </a:t>
            </a:r>
            <a:r>
              <a:rPr lang="hu-HU" dirty="0" smtClean="0"/>
              <a:t>küldenénk </a:t>
            </a:r>
            <a:r>
              <a:rPr lang="hu-HU" dirty="0"/>
              <a:t>álláspályázatot, akkor érdemes leírni a motivációs levélbe, </a:t>
            </a:r>
            <a:r>
              <a:rPr lang="hu-HU" b="1" dirty="0"/>
              <a:t>milyen állásokra </a:t>
            </a:r>
            <a:r>
              <a:rPr lang="hu-HU" b="1" dirty="0" smtClean="0"/>
              <a:t>pályáznánk, </a:t>
            </a:r>
            <a:r>
              <a:rPr lang="hu-HU" b="1" dirty="0"/>
              <a:t>mit </a:t>
            </a:r>
            <a:r>
              <a:rPr lang="hu-HU" b="1" dirty="0" smtClean="0"/>
              <a:t>tudnánk </a:t>
            </a:r>
            <a:r>
              <a:rPr lang="hu-HU" b="1" dirty="0"/>
              <a:t>elvállalni</a:t>
            </a:r>
            <a:r>
              <a:rPr lang="hu-HU" dirty="0" smtClean="0"/>
              <a:t>.</a:t>
            </a:r>
          </a:p>
          <a:p>
            <a:pPr algn="just"/>
            <a:r>
              <a:rPr lang="hu-HU" dirty="0"/>
              <a:t>Mindkét esetben nagyon </a:t>
            </a:r>
            <a:r>
              <a:rPr lang="hu-HU" b="1" dirty="0"/>
              <a:t>alapos kutatást kell végezni</a:t>
            </a:r>
            <a:r>
              <a:rPr lang="hu-HU" dirty="0"/>
              <a:t> a cégről, honlapjukon, sajtóban, </a:t>
            </a:r>
            <a:r>
              <a:rPr lang="hu-HU" dirty="0" err="1"/>
              <a:t>Linkedinen</a:t>
            </a:r>
            <a:r>
              <a:rPr lang="hu-HU" dirty="0"/>
              <a:t>, ismerősök körében, és kellő felkészültség birtokában bátran </a:t>
            </a:r>
            <a:r>
              <a:rPr lang="hu-HU" dirty="0" smtClean="0"/>
              <a:t>megszólíthatjuk </a:t>
            </a:r>
            <a:r>
              <a:rPr lang="hu-HU" dirty="0"/>
              <a:t>őket.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548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Forrás: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Fazekas Éva</a:t>
            </a:r>
          </a:p>
          <a:p>
            <a:r>
              <a:rPr lang="hu-HU" dirty="0"/>
              <a:t>http://jobangel.hu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344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4400" dirty="0" smtClean="0"/>
              <a:t>Köszönön szépen a figyelmet!</a:t>
            </a:r>
            <a:endParaRPr lang="hu-HU" sz="4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139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2" y="2688608"/>
            <a:ext cx="8915400" cy="3222613"/>
          </a:xfrm>
        </p:spPr>
        <p:txBody>
          <a:bodyPr/>
          <a:lstStyle/>
          <a:p>
            <a:pPr marL="0" indent="0" algn="ctr">
              <a:buNone/>
            </a:pPr>
            <a:r>
              <a:rPr lang="hu-HU" sz="3200" b="1" i="1" dirty="0" smtClean="0"/>
              <a:t> </a:t>
            </a:r>
            <a:r>
              <a:rPr lang="hu-HU" sz="3200" b="1" i="1" dirty="0"/>
              <a:t>Alapszabály, hogy az önéletrajz a szakmai múltat mutatja be, a motivációs levél az elképzelt szakmai jövőt</a:t>
            </a:r>
            <a:r>
              <a:rPr lang="hu-HU" sz="3200" b="1" i="1" dirty="0" smtClean="0"/>
              <a:t>.</a:t>
            </a:r>
            <a:endParaRPr lang="hu-HU" sz="3200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76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Ami az álláshirdetésből kiderül: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2" y="1323833"/>
            <a:ext cx="8915400" cy="5213445"/>
          </a:xfrm>
        </p:spPr>
        <p:txBody>
          <a:bodyPr>
            <a:normAutofit/>
          </a:bodyPr>
          <a:lstStyle/>
          <a:p>
            <a:pPr lvl="0" algn="just"/>
            <a:r>
              <a:rPr lang="hu-HU" sz="2000" b="1" dirty="0"/>
              <a:t>K</a:t>
            </a:r>
            <a:r>
              <a:rPr lang="hu-HU" sz="2000" b="1" dirty="0" smtClean="0"/>
              <a:t>i</a:t>
            </a:r>
            <a:r>
              <a:rPr lang="hu-HU" sz="2000" dirty="0" smtClean="0"/>
              <a:t> </a:t>
            </a:r>
            <a:r>
              <a:rPr lang="hu-HU" sz="2000" dirty="0"/>
              <a:t>fogja a motivációs levelet megkapni, elsőként olvasni?</a:t>
            </a:r>
          </a:p>
          <a:p>
            <a:pPr lvl="0" algn="just"/>
            <a:r>
              <a:rPr lang="hu-HU" sz="2000" b="1" dirty="0"/>
              <a:t>Milyen készségeket </a:t>
            </a:r>
            <a:r>
              <a:rPr lang="hu-HU" sz="2000" dirty="0"/>
              <a:t>kérnek az álláshoz?</a:t>
            </a:r>
          </a:p>
          <a:p>
            <a:pPr lvl="0" algn="just"/>
            <a:r>
              <a:rPr lang="hu-HU" sz="2000" b="1" dirty="0"/>
              <a:t>Milyen tapasztalatokat</a:t>
            </a:r>
            <a:r>
              <a:rPr lang="hu-HU" sz="2000" dirty="0"/>
              <a:t> kérnek?</a:t>
            </a:r>
          </a:p>
          <a:p>
            <a:pPr lvl="0" algn="just"/>
            <a:r>
              <a:rPr lang="hu-HU" sz="2000" dirty="0"/>
              <a:t>Mit tudunk meg a </a:t>
            </a:r>
            <a:r>
              <a:rPr lang="hu-HU" sz="2000" b="1" dirty="0"/>
              <a:t>cégről</a:t>
            </a:r>
            <a:r>
              <a:rPr lang="hu-HU" sz="2000" dirty="0"/>
              <a:t>? Mivel foglalkozik, milyen iparágban tevékenykedik, milyen méretű, magyar vállalkozás vagy multicég?</a:t>
            </a:r>
          </a:p>
          <a:p>
            <a:pPr lvl="0" algn="just"/>
            <a:r>
              <a:rPr lang="hu-HU" sz="2000" dirty="0"/>
              <a:t>Milyen a </a:t>
            </a:r>
            <a:r>
              <a:rPr lang="hu-HU" sz="2000" b="1" dirty="0"/>
              <a:t>cégkultúra</a:t>
            </a:r>
            <a:r>
              <a:rPr lang="hu-HU" sz="2000" dirty="0"/>
              <a:t>? Egy tegeződő, közvetlen álláshirdetést valószínűleg nem egy konzervatív cég fogalmazott meg.</a:t>
            </a:r>
          </a:p>
          <a:p>
            <a:pPr algn="just"/>
            <a:r>
              <a:rPr lang="hu-HU" sz="2000" dirty="0" smtClean="0"/>
              <a:t>Mit </a:t>
            </a:r>
            <a:r>
              <a:rPr lang="hu-HU" sz="2000" dirty="0"/>
              <a:t>tudunk az </a:t>
            </a:r>
            <a:r>
              <a:rPr lang="hu-HU" sz="2000" b="1" dirty="0"/>
              <a:t>adott állás</a:t>
            </a:r>
            <a:r>
              <a:rPr lang="hu-HU" sz="2000" dirty="0"/>
              <a:t>ról? Csapatban vagy egyedül kell majd dolgozni? Csapat mindenhol van, és az elvárások között biztosan ott lesz a csapatban dolgozni tudás, de a leírt felelősségi kör megmutatja, hogy milyen egyéni felelősséget várnak el – illetve a te nézőpontodból, mennyire felelősségteljes munkát ajánlanak.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91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Egy motivációs levél </a:t>
            </a:r>
            <a:r>
              <a:rPr lang="hu-HU" b="1" dirty="0" smtClean="0"/>
              <a:t>vázlata:</a:t>
            </a:r>
            <a:r>
              <a:rPr lang="hu-HU" b="1" dirty="0"/>
              <a:t/>
            </a:r>
            <a:br>
              <a:rPr lang="hu-HU" b="1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2" y="1241946"/>
            <a:ext cx="8915400" cy="5404514"/>
          </a:xfrm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</a:pPr>
            <a:r>
              <a:rPr lang="hu-HU" dirty="0"/>
              <a:t>Címzés – </a:t>
            </a:r>
            <a:r>
              <a:rPr lang="hu-HU" b="1" dirty="0"/>
              <a:t>cég neve, személy neve,</a:t>
            </a:r>
            <a:r>
              <a:rPr lang="hu-HU" dirty="0"/>
              <a:t> ha tudjuk. </a:t>
            </a:r>
            <a:r>
              <a:rPr lang="hu-HU" b="1" dirty="0"/>
              <a:t>Hivatkozási szám,</a:t>
            </a:r>
            <a:r>
              <a:rPr lang="hu-HU" dirty="0"/>
              <a:t> ha van ilyen az álláshirdetésben.</a:t>
            </a:r>
          </a:p>
          <a:p>
            <a:pPr lvl="0" algn="just">
              <a:spcBef>
                <a:spcPts val="0"/>
              </a:spcBef>
            </a:pPr>
            <a:r>
              <a:rPr lang="hu-HU" dirty="0"/>
              <a:t>Milyen állásra és </a:t>
            </a:r>
            <a:r>
              <a:rPr lang="hu-HU" b="1" dirty="0"/>
              <a:t>miért jelentkezünk?</a:t>
            </a:r>
            <a:r>
              <a:rPr lang="hu-HU" dirty="0"/>
              <a:t> A sablonok szerint felkeltette az érdeklődésünket az álláshirdetésük, de miért?</a:t>
            </a:r>
          </a:p>
          <a:p>
            <a:pPr lvl="0" algn="just">
              <a:spcBef>
                <a:spcPts val="0"/>
              </a:spcBef>
            </a:pPr>
            <a:r>
              <a:rPr lang="hu-HU" dirty="0"/>
              <a:t>Az álláshoz passzoló </a:t>
            </a:r>
            <a:r>
              <a:rPr lang="hu-HU" b="1" dirty="0"/>
              <a:t>készségek és tapasztalatok leírása</a:t>
            </a:r>
            <a:r>
              <a:rPr lang="hu-HU" dirty="0"/>
              <a:t> röviden.</a:t>
            </a:r>
            <a:br>
              <a:rPr lang="hu-HU" dirty="0"/>
            </a:br>
            <a:endParaRPr lang="hu-HU" dirty="0"/>
          </a:p>
          <a:p>
            <a:pPr algn="just">
              <a:spcBef>
                <a:spcPts val="0"/>
              </a:spcBef>
            </a:pPr>
            <a:r>
              <a:rPr lang="hu-HU" b="1" dirty="0"/>
              <a:t>Mit vinnénk a munkáltatóhoz, mint új kolléga</a:t>
            </a:r>
            <a:r>
              <a:rPr lang="hu-HU" dirty="0"/>
              <a:t> (friss tudást, tapasztalatot, kapcsolatrendszert, iparági jártasságot, piaci ismeretet, munkastílust – ezek lesznek igazán értékesek </a:t>
            </a:r>
            <a:r>
              <a:rPr lang="hu-HU" dirty="0" smtClean="0"/>
              <a:t>számára).</a:t>
            </a:r>
            <a:endParaRPr lang="hu-HU" dirty="0"/>
          </a:p>
          <a:p>
            <a:pPr algn="just">
              <a:spcBef>
                <a:spcPts val="0"/>
              </a:spcBef>
            </a:pPr>
            <a:r>
              <a:rPr lang="hu-HU" dirty="0"/>
              <a:t>Itt kerül sor a </a:t>
            </a:r>
            <a:r>
              <a:rPr lang="hu-HU" b="1" dirty="0"/>
              <a:t>szakmai jövő</a:t>
            </a:r>
            <a:r>
              <a:rPr lang="hu-HU" dirty="0"/>
              <a:t>ről: képzeljük bele magunkat az adott állásba, írjuk le, milyen feladatokat (ezeket az álláshirdetésben felsorolták) hogyan oldanánk meg. </a:t>
            </a:r>
          </a:p>
          <a:p>
            <a:pPr lvl="0" algn="just">
              <a:spcBef>
                <a:spcPts val="0"/>
              </a:spcBef>
            </a:pPr>
            <a:r>
              <a:rPr lang="hu-HU" dirty="0"/>
              <a:t>„</a:t>
            </a:r>
            <a:r>
              <a:rPr lang="hu-HU" dirty="0" err="1"/>
              <a:t>Call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action</a:t>
            </a:r>
            <a:r>
              <a:rPr lang="hu-HU" dirty="0"/>
              <a:t>”, azaz udvariasan </a:t>
            </a:r>
            <a:r>
              <a:rPr lang="hu-HU" b="1" dirty="0"/>
              <a:t>kérjünk személyes találkozót,</a:t>
            </a:r>
            <a:r>
              <a:rPr lang="hu-HU" dirty="0"/>
              <a:t> és az itt használt sablon helyett, miszerint „hogy személyesen részletesebben is bemutatkozhassam” helyett sokkal inkább </a:t>
            </a:r>
            <a:r>
              <a:rPr lang="hu-HU" b="1" dirty="0"/>
              <a:t>kétoldalú kommunikációt kezdeményezzünk: „egyeztethetünk, tárgyalhatunk stb. szavakat </a:t>
            </a:r>
            <a:r>
              <a:rPr lang="hu-HU" b="1" dirty="0" smtClean="0"/>
              <a:t>használjunk.</a:t>
            </a:r>
            <a:endParaRPr lang="hu-HU" b="1" dirty="0"/>
          </a:p>
          <a:p>
            <a:pPr>
              <a:spcBef>
                <a:spcPts val="600"/>
              </a:spcBef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3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A levél </a:t>
            </a:r>
            <a:r>
              <a:rPr lang="hu-HU" b="1" dirty="0" smtClean="0"/>
              <a:t>terjedelme: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levél hossza, címzéssel, aláírással férjen ki egy A4-es </a:t>
            </a:r>
            <a:r>
              <a:rPr lang="hu-HU" dirty="0" smtClean="0"/>
              <a:t>lapra!</a:t>
            </a:r>
          </a:p>
          <a:p>
            <a:r>
              <a:rPr lang="hu-HU" dirty="0"/>
              <a:t>Á</a:t>
            </a:r>
            <a:r>
              <a:rPr lang="hu-HU" dirty="0" smtClean="0"/>
              <a:t>tlagos 11-es vagy 12-es </a:t>
            </a:r>
            <a:r>
              <a:rPr lang="hu-HU" dirty="0"/>
              <a:t>betűtípussal.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84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A levél </a:t>
            </a:r>
            <a:r>
              <a:rPr lang="hu-HU" b="1" dirty="0" smtClean="0"/>
              <a:t>formátuma: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Ez </a:t>
            </a:r>
            <a:r>
              <a:rPr lang="hu-HU" dirty="0"/>
              <a:t>egy üzleti levél, azaz a szabályai szerint jól tagolt, áttekinthető, hivatalos stílusú. Érdemes </a:t>
            </a:r>
            <a:r>
              <a:rPr lang="hu-HU" b="1" dirty="0"/>
              <a:t>egyszerűbben fogalmazni</a:t>
            </a:r>
            <a:r>
              <a:rPr lang="hu-HU" dirty="0"/>
              <a:t>, nem többszörösen összetett mondatokban, mert sokszor csak </a:t>
            </a:r>
            <a:r>
              <a:rPr lang="hu-HU" dirty="0" err="1"/>
              <a:t>szkenneli</a:t>
            </a:r>
            <a:r>
              <a:rPr lang="hu-HU" dirty="0"/>
              <a:t> az olvasó szeme a leveleket, nem olvassa végig. A vázlatpontos felsorolás ezért például kifejezetten jó ötlet, és hatékony is. </a:t>
            </a:r>
          </a:p>
          <a:p>
            <a:pPr algn="just"/>
            <a:r>
              <a:rPr lang="hu-HU" dirty="0"/>
              <a:t>Lehet </a:t>
            </a:r>
            <a:r>
              <a:rPr lang="hu-HU" b="1" dirty="0"/>
              <a:t>kulcsszavakat</a:t>
            </a:r>
            <a:r>
              <a:rPr lang="hu-HU" dirty="0"/>
              <a:t> tenni a levél aljára, ami külön megkönnyíti mind a keresőrobotok, mind a kiválasztók dolgát.</a:t>
            </a:r>
          </a:p>
          <a:p>
            <a:pPr algn="just"/>
            <a:r>
              <a:rPr lang="hu-HU" dirty="0"/>
              <a:t>Nem érdemes már arra számítani, hogy ki is nyomtatják, mégis </a:t>
            </a:r>
            <a:r>
              <a:rPr lang="hu-HU" b="1" dirty="0"/>
              <a:t>legyen rajta dátum</a:t>
            </a:r>
            <a:r>
              <a:rPr lang="hu-HU" dirty="0"/>
              <a:t>, lehet rajta akár színes fénykép is, és lehet a külcsíne is kissé </a:t>
            </a:r>
            <a:r>
              <a:rPr lang="hu-HU" dirty="0" err="1"/>
              <a:t>brossúraszerű</a:t>
            </a:r>
            <a:r>
              <a:rPr lang="hu-HU" dirty="0"/>
              <a:t>, díszesebb, ún. „kreatív formátum</a:t>
            </a:r>
            <a:r>
              <a:rPr lang="hu-HU" dirty="0" smtClean="0"/>
              <a:t>”.</a:t>
            </a:r>
          </a:p>
          <a:p>
            <a:pPr algn="just"/>
            <a:r>
              <a:rPr lang="hu-HU" dirty="0" smtClean="0"/>
              <a:t>Vigyázzunk</a:t>
            </a:r>
            <a:r>
              <a:rPr lang="hu-HU" dirty="0"/>
              <a:t>, hogy </a:t>
            </a:r>
            <a:r>
              <a:rPr lang="hu-HU" b="1" dirty="0"/>
              <a:t>a kreativitás ne hasson a tartalom ellen.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90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Hogyan </a:t>
            </a:r>
            <a:r>
              <a:rPr lang="hu-HU" b="1" dirty="0" smtClean="0"/>
              <a:t>küldjük el?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Manapság </a:t>
            </a:r>
            <a:r>
              <a:rPr lang="hu-HU" dirty="0"/>
              <a:t>az álláspályázatok </a:t>
            </a:r>
            <a:r>
              <a:rPr lang="hu-HU" b="1" dirty="0"/>
              <a:t>többségét online küldjük,</a:t>
            </a:r>
            <a:r>
              <a:rPr lang="hu-HU" dirty="0"/>
              <a:t> így az álláshirdetésben vagy egy email-címet vagy egy weboldal linkjét találjuk, ahol feltölthetjük az </a:t>
            </a:r>
            <a:r>
              <a:rPr lang="hu-HU" dirty="0" err="1" smtClean="0"/>
              <a:t>anyagainkat</a:t>
            </a:r>
            <a:r>
              <a:rPr lang="hu-HU" dirty="0" smtClean="0"/>
              <a:t>.</a:t>
            </a:r>
          </a:p>
          <a:p>
            <a:pPr algn="just"/>
            <a:r>
              <a:rPr lang="hu-HU" dirty="0" smtClean="0"/>
              <a:t>A </a:t>
            </a:r>
            <a:r>
              <a:rPr lang="hu-HU" dirty="0"/>
              <a:t>feltöltéskor </a:t>
            </a:r>
            <a:r>
              <a:rPr lang="hu-HU" b="1" dirty="0"/>
              <a:t>külön fájlba rendezzük a motivációs levelet és az önéletrajzot,</a:t>
            </a:r>
            <a:r>
              <a:rPr lang="hu-HU" dirty="0"/>
              <a:t> és már a fájlnévből is derüljön ki, melyik fájl mit </a:t>
            </a:r>
            <a:r>
              <a:rPr lang="hu-HU" dirty="0" smtClean="0"/>
              <a:t>tartalmaz.</a:t>
            </a:r>
          </a:p>
          <a:p>
            <a:pPr algn="just"/>
            <a:r>
              <a:rPr lang="hu-HU" dirty="0" smtClean="0"/>
              <a:t>Figyeljünk </a:t>
            </a:r>
            <a:r>
              <a:rPr lang="hu-HU" dirty="0"/>
              <a:t>a </a:t>
            </a:r>
            <a:r>
              <a:rPr lang="hu-HU" b="1" dirty="0"/>
              <a:t>fájlok méretére,</a:t>
            </a:r>
            <a:r>
              <a:rPr lang="hu-HU" dirty="0"/>
              <a:t> egy jó önéletrajz és motivációs levél együttes mérete ne legyen több mint kb. 2 MB.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2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/>
              <a:t>Minta: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[Címzett cég neve] </a:t>
            </a:r>
          </a:p>
          <a:p>
            <a:pPr marL="0" indent="0">
              <a:buNone/>
            </a:pPr>
            <a:r>
              <a:rPr lang="hu-HU" dirty="0"/>
              <a:t>[Címe] </a:t>
            </a:r>
          </a:p>
          <a:p>
            <a:pPr marL="0" indent="0">
              <a:buNone/>
            </a:pPr>
            <a:r>
              <a:rPr lang="hu-HU" dirty="0" smtClean="0"/>
              <a:t>Tisztelt </a:t>
            </a:r>
            <a:r>
              <a:rPr lang="hu-HU" dirty="0"/>
              <a:t>… [Címzett személy neve]!</a:t>
            </a:r>
          </a:p>
          <a:p>
            <a:pPr marL="0" indent="0" algn="just">
              <a:buNone/>
            </a:pPr>
            <a:r>
              <a:rPr lang="hu-HU" b="1" dirty="0"/>
              <a:t>[1. bekezdés:] [Miért </a:t>
            </a:r>
            <a:r>
              <a:rPr lang="hu-HU" b="1" dirty="0" smtClean="0"/>
              <a:t>írom </a:t>
            </a:r>
            <a:r>
              <a:rPr lang="hu-HU" b="1" dirty="0"/>
              <a:t>ezt a levelet, milyen pozícióra </a:t>
            </a:r>
            <a:r>
              <a:rPr lang="hu-HU" b="1" dirty="0" smtClean="0"/>
              <a:t>jelentkeztem, </a:t>
            </a:r>
            <a:r>
              <a:rPr lang="hu-HU" b="1" dirty="0"/>
              <a:t>hogyan </a:t>
            </a:r>
            <a:r>
              <a:rPr lang="hu-HU" b="1" dirty="0" smtClean="0"/>
              <a:t>találtam </a:t>
            </a:r>
            <a:r>
              <a:rPr lang="hu-HU" b="1" dirty="0"/>
              <a:t>rá erre a pozícióra? </a:t>
            </a:r>
            <a:r>
              <a:rPr lang="hu-HU" dirty="0"/>
              <a:t>Pl.: ]Ezúton küldöm </a:t>
            </a:r>
            <a:r>
              <a:rPr lang="hu-HU" b="1" dirty="0"/>
              <a:t>álláspályázatom a biztonsági szakértői pozícióra</a:t>
            </a:r>
            <a:r>
              <a:rPr lang="hu-HU" dirty="0"/>
              <a:t>, amelyet a …. állásportálon hirdettek. Mellékelem önéletrajzomat, amiben részletesen bemutatom, hogy a  hirdetésben leírt feladatokat eddig milyen cégeknél, milyen tapasztalatokat szerezve, milyen eredményeket elérve láttam el. 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58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b="1" dirty="0"/>
              <a:t>[2. bekezdés: </a:t>
            </a:r>
            <a:r>
              <a:rPr lang="hu-HU" dirty="0"/>
              <a:t>Ez a fejezet a szakmai munkádhoz </a:t>
            </a:r>
            <a:r>
              <a:rPr lang="hu-HU" b="1" dirty="0"/>
              <a:t>szükséges készségekről és szakmai aktivitásról, </a:t>
            </a:r>
            <a:r>
              <a:rPr lang="hu-HU" b="1" dirty="0" smtClean="0"/>
              <a:t>tapasztalatokról </a:t>
            </a:r>
            <a:r>
              <a:rPr lang="hu-HU" b="1" dirty="0"/>
              <a:t>szóljon,</a:t>
            </a:r>
            <a:r>
              <a:rPr lang="hu-HU" dirty="0"/>
              <a:t> és arról, miért is </a:t>
            </a:r>
            <a:r>
              <a:rPr lang="hu-HU" dirty="0" smtClean="0"/>
              <a:t>lennék </a:t>
            </a:r>
            <a:r>
              <a:rPr lang="hu-HU" dirty="0"/>
              <a:t>megfelelő erre a pozícióra a munkáltatónak. </a:t>
            </a:r>
            <a:r>
              <a:rPr lang="hu-HU" dirty="0" smtClean="0"/>
              <a:t>Hivatkozzon </a:t>
            </a:r>
            <a:r>
              <a:rPr lang="hu-HU" dirty="0"/>
              <a:t>az általuk megadott feladatokra, amikhez hasonlót sikerrel </a:t>
            </a:r>
            <a:r>
              <a:rPr lang="hu-HU" dirty="0" smtClean="0"/>
              <a:t>végzettl</a:t>
            </a:r>
            <a:r>
              <a:rPr lang="hu-HU" dirty="0"/>
              <a:t>.</a:t>
            </a:r>
            <a:r>
              <a:rPr lang="hu-HU" b="1" dirty="0"/>
              <a:t>]</a:t>
            </a:r>
            <a:r>
              <a:rPr lang="hu-HU" dirty="0"/>
              <a:t/>
            </a:r>
            <a:br>
              <a:rPr lang="hu-HU" dirty="0"/>
            </a:br>
            <a:endParaRPr lang="hu-HU" dirty="0" smtClean="0"/>
          </a:p>
          <a:p>
            <a:pPr algn="just"/>
            <a:r>
              <a:rPr lang="hu-HU" i="1" dirty="0" smtClean="0"/>
              <a:t>„Biztonsági </a:t>
            </a:r>
            <a:r>
              <a:rPr lang="hu-HU" i="1" dirty="0"/>
              <a:t>előadóként dolgoztam az XY Kft-nél, ahol gyakorlatot szereztem </a:t>
            </a:r>
            <a:r>
              <a:rPr lang="hu-HU" b="1" i="1" dirty="0"/>
              <a:t>utasítási kézikönyvek és nyilvántartási követelmények készítésében</a:t>
            </a:r>
            <a:r>
              <a:rPr lang="hu-HU" i="1" dirty="0"/>
              <a:t>. Az XY Kft. az Önök cégéhez hasonló iparágban tevékenykedett, így a jogszabályi előírások mellett az iparági standard eljárásokat is jól ismerem, valamint a piaci trendeket, szakmai előirányzatokat is figyelemmel kísérem. Tagja vagyok a Valamilyen Biztonsági Egyesületnek, ahol a biztonsági szakma folyamatos fejlődését segíti elő a közösség</a:t>
            </a:r>
            <a:r>
              <a:rPr lang="hu-HU" i="1" dirty="0" smtClean="0"/>
              <a:t>.”</a:t>
            </a:r>
            <a:endParaRPr lang="hu-HU" i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45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zálak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54</TotalTime>
  <Words>890</Words>
  <Application>Microsoft Office PowerPoint</Application>
  <PresentationFormat>Szélesvásznú</PresentationFormat>
  <Paragraphs>71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20" baseType="lpstr">
      <vt:lpstr>Arial</vt:lpstr>
      <vt:lpstr>Calibri</vt:lpstr>
      <vt:lpstr>Century Gothic</vt:lpstr>
      <vt:lpstr>Wingdings 3</vt:lpstr>
      <vt:lpstr>Szálak</vt:lpstr>
      <vt:lpstr>Motivációs levél</vt:lpstr>
      <vt:lpstr>PowerPoint-bemutató</vt:lpstr>
      <vt:lpstr>Ami az álláshirdetésből kiderül:</vt:lpstr>
      <vt:lpstr>Egy motivációs levél vázlata: </vt:lpstr>
      <vt:lpstr>A levél terjedelme:</vt:lpstr>
      <vt:lpstr>A levél formátuma:</vt:lpstr>
      <vt:lpstr>Hogyan küldjük el?</vt:lpstr>
      <vt:lpstr>Minta:</vt:lpstr>
      <vt:lpstr>PowerPoint-bemutató</vt:lpstr>
      <vt:lpstr>PowerPoint-bemutató</vt:lpstr>
      <vt:lpstr>PowerPoint-bemutató</vt:lpstr>
      <vt:lpstr>Mire jó a motivációs levél? </vt:lpstr>
      <vt:lpstr>És ha nincs álláshirdetés? </vt:lpstr>
      <vt:lpstr>Forrás: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EKE</dc:creator>
  <cp:lastModifiedBy>EKE</cp:lastModifiedBy>
  <cp:revision>10</cp:revision>
  <dcterms:created xsi:type="dcterms:W3CDTF">2020-10-06T08:01:53Z</dcterms:created>
  <dcterms:modified xsi:type="dcterms:W3CDTF">2020-11-05T13:48:20Z</dcterms:modified>
</cp:coreProperties>
</file>